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64" r:id="rId6"/>
    <p:sldId id="266" r:id="rId7"/>
    <p:sldId id="265" r:id="rId8"/>
    <p:sldId id="270" r:id="rId9"/>
    <p:sldId id="271" r:id="rId10"/>
    <p:sldId id="267" r:id="rId11"/>
    <p:sldId id="268" r:id="rId12"/>
    <p:sldId id="269"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73" d="100"/>
          <a:sy n="73" d="100"/>
        </p:scale>
        <p:origin x="40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139668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9353367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761999"/>
            <a:ext cx="2628900" cy="54149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761999"/>
            <a:ext cx="7734300" cy="541496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3143139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a:buFont typeface="Wingdings" panose="05000000000000000000" pitchFamily="2" charset="2"/>
              <a:buChar char="§"/>
              <a:defRPr/>
            </a:lvl1pPr>
            <a:lvl2pPr marL="685800" indent="-228600">
              <a:buFont typeface="Wingdings" panose="05000000000000000000" pitchFamily="2" charset="2"/>
              <a:buChar char="§"/>
              <a:defRPr/>
            </a:lvl2pPr>
            <a:lvl3pPr>
              <a:buFont typeface="Wingdings" panose="05000000000000000000" pitchFamily="2" charset="2"/>
              <a:buChar char="§"/>
              <a:defRPr/>
            </a:lvl3pPr>
            <a:lvl4pPr marL="1600200" indent="-228600">
              <a:buFont typeface="Wingdings" panose="05000000000000000000" pitchFamily="2" charset="2"/>
              <a:buChar char="§"/>
              <a:defRPr/>
            </a:lvl4pPr>
            <a:lvl5pPr>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999626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831850" y="1709738"/>
            <a:ext cx="10515600" cy="2852737"/>
          </a:xfrm>
        </p:spPr>
        <p:txBody>
          <a:bodyPr anchor="b"/>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376798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lvl1pPr>
              <a:defRPr sz="4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838200" y="2057399"/>
            <a:ext cx="5181600" cy="41195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2057399"/>
            <a:ext cx="5181600"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963052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668338"/>
            <a:ext cx="10515600" cy="108426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8800"/>
            <a:ext cx="5157787"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743199"/>
            <a:ext cx="5157787" cy="34464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8800"/>
            <a:ext cx="5183188"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2743199"/>
            <a:ext cx="5183188" cy="3446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931664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811184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847139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153412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AA70F276-1833-4A75-9C1D-A56E2295A68D}" type="datetimeFigureOut">
              <a:rPr lang="en-US" smtClean="0"/>
              <a:t>10/20/2023</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375513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DD7EAFE6-2BB9-41FB-9CF4-588CFC708774}"/>
              </a:ext>
            </a:extLst>
          </p:cNvPr>
          <p:cNvSpPr/>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838200" y="68103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838200" y="2178657"/>
            <a:ext cx="10515600" cy="399830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838200" y="6429375"/>
            <a:ext cx="274320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AA70F276-1833-4A75-9C1D-A56E2295A68D}" type="datetimeFigureOut">
              <a:rPr lang="en-US" smtClean="0"/>
              <a:pPr/>
              <a:t>10/20/2023</a:t>
            </a:fld>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038600" y="6429375"/>
            <a:ext cx="4114800" cy="365125"/>
          </a:xfrm>
          <a:prstGeom prst="rect">
            <a:avLst/>
          </a:prstGeom>
        </p:spPr>
        <p:txBody>
          <a:bodyPr vert="horz" lIns="91440" tIns="45720" rIns="91440" bIns="45720" rtlCol="0" anchor="ctr"/>
          <a:lstStyle>
            <a:lvl1pPr algn="ctr">
              <a:defRPr sz="900" cap="all" spc="150" baseline="0">
                <a:solidFill>
                  <a:srgbClr val="FFFFFF"/>
                </a:solidFill>
              </a:defRPr>
            </a:lvl1pPr>
          </a:lstStyle>
          <a:p>
            <a:endParaRPr lang="en-US">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8610600" y="6429375"/>
            <a:ext cx="2743200" cy="365125"/>
          </a:xfrm>
          <a:prstGeom prst="rect">
            <a:avLst/>
          </a:prstGeom>
        </p:spPr>
        <p:txBody>
          <a:bodyPr vert="horz" lIns="91440" tIns="45720" rIns="91440" bIns="45720" rtlCol="0" anchor="ctr"/>
          <a:lstStyle>
            <a:lvl1pPr algn="r">
              <a:defRPr sz="900" cap="all" spc="150" baseline="0">
                <a:solidFill>
                  <a:srgbClr val="FFFFFF"/>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303669249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marL="0" algn="l" defTabSz="914400" rtl="0" eaLnBrk="1" latinLnBrk="0" hangingPunct="1">
        <a:lnSpc>
          <a:spcPct val="90000"/>
        </a:lnSpc>
        <a:spcBef>
          <a:spcPct val="0"/>
        </a:spcBef>
        <a:buNone/>
        <a:defRPr lang="en-US" sz="5200" kern="1200" dirty="0">
          <a:gradFill flip="none" rotWithShape="1">
            <a:gsLst>
              <a:gs pos="0">
                <a:schemeClr val="accent5"/>
              </a:gs>
              <a:gs pos="100000">
                <a:schemeClr val="accent1">
                  <a:alpha val="70000"/>
                </a:schemeClr>
              </a:gs>
            </a:gsLst>
            <a:lin ang="0" scaled="1"/>
            <a:tileRect/>
          </a:gradFill>
          <a:latin typeface="+mj-lt"/>
          <a:ea typeface="+mn-ea"/>
          <a:cs typeface="Angsana New" panose="02020603050405020304" pitchFamily="18" charset="-34"/>
        </a:defRPr>
      </a:lvl1pPr>
    </p:titleStyle>
    <p:bodyStyle>
      <a:lvl1pPr marL="457200" indent="-228600" algn="l" defTabSz="914400" rtl="0" eaLnBrk="1" latinLnBrk="0" hangingPunct="1">
        <a:lnSpc>
          <a:spcPct val="110000"/>
        </a:lnSpc>
        <a:spcBef>
          <a:spcPts val="1000"/>
        </a:spcBef>
        <a:buClr>
          <a:schemeClr val="tx2">
            <a:lumMod val="10000"/>
            <a:lumOff val="90000"/>
          </a:schemeClr>
        </a:buClr>
        <a:buSzPct val="80000"/>
        <a:buFont typeface="Wingdings" panose="05000000000000000000" pitchFamily="2" charset="2"/>
        <a:buChar char="§"/>
        <a:defRPr sz="2800" kern="1200">
          <a:solidFill>
            <a:schemeClr val="tx2">
              <a:alpha val="70000"/>
            </a:schemeClr>
          </a:solidFill>
          <a:latin typeface="+mn-lt"/>
          <a:ea typeface="+mn-ea"/>
          <a:cs typeface="+mn-cs"/>
        </a:defRPr>
      </a:lvl1pPr>
      <a:lvl2pPr marL="8001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400" kern="1200">
          <a:solidFill>
            <a:schemeClr val="tx2">
              <a:alpha val="70000"/>
            </a:schemeClr>
          </a:solidFill>
          <a:latin typeface="+mn-lt"/>
          <a:ea typeface="+mn-ea"/>
          <a:cs typeface="+mn-cs"/>
        </a:defRPr>
      </a:lvl2pPr>
      <a:lvl3pPr marL="12573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000" kern="1200">
          <a:solidFill>
            <a:schemeClr val="tx2">
              <a:alpha val="70000"/>
            </a:schemeClr>
          </a:solidFill>
          <a:latin typeface="+mn-lt"/>
          <a:ea typeface="+mn-ea"/>
          <a:cs typeface="+mn-cs"/>
        </a:defRPr>
      </a:lvl3pPr>
      <a:lvl4pPr marL="16573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4pPr>
      <a:lvl5pPr marL="21145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pic>
        <p:nvPicPr>
          <p:cNvPr id="18" name="Video 17" descr="Wires Linked To Core Router">
            <a:extLst>
              <a:ext uri="{FF2B5EF4-FFF2-40B4-BE49-F238E27FC236}">
                <a16:creationId xmlns:a16="http://schemas.microsoft.com/office/drawing/2014/main" id="{9A52B232-5E8A-231B-490D-3D826573CCB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1" r="-1" b="182"/>
          <a:stretch/>
        </p:blipFill>
        <p:spPr>
          <a:xfrm>
            <a:off x="20" y="-7294"/>
            <a:ext cx="12191980" cy="6857989"/>
          </a:xfrm>
          <a:prstGeom prst="rect">
            <a:avLst/>
          </a:prstGeom>
        </p:spPr>
      </p:pic>
      <p:sp>
        <p:nvSpPr>
          <p:cNvPr id="10" name="Rectangle 9">
            <a:extLst>
              <a:ext uri="{FF2B5EF4-FFF2-40B4-BE49-F238E27FC236}">
                <a16:creationId xmlns:a16="http://schemas.microsoft.com/office/drawing/2014/main" id="{406D8C29-9DDA-48D0-AF70-905FDB2CE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BAF21B-6585-81BB-0F30-A1530A86A0A3}"/>
              </a:ext>
            </a:extLst>
          </p:cNvPr>
          <p:cNvSpPr>
            <a:spLocks noGrp="1"/>
          </p:cNvSpPr>
          <p:nvPr>
            <p:ph type="ctrTitle"/>
          </p:nvPr>
        </p:nvSpPr>
        <p:spPr>
          <a:xfrm>
            <a:off x="1524000" y="2381251"/>
            <a:ext cx="9144000" cy="971549"/>
          </a:xfrm>
        </p:spPr>
        <p:txBody>
          <a:bodyPr anchor="t">
            <a:normAutofit/>
          </a:bodyPr>
          <a:lstStyle/>
          <a:p>
            <a:r>
              <a:rPr lang="en-US" sz="3200" dirty="0">
                <a:solidFill>
                  <a:srgbClr val="FFFFFF"/>
                </a:solidFill>
              </a:rPr>
              <a:t>Predicting Average Localization Error in</a:t>
            </a:r>
            <a:br>
              <a:rPr lang="en-US" sz="3200" dirty="0">
                <a:solidFill>
                  <a:srgbClr val="FFFFFF"/>
                </a:solidFill>
              </a:rPr>
            </a:br>
            <a:r>
              <a:rPr lang="en-US" sz="3200" dirty="0">
                <a:solidFill>
                  <a:srgbClr val="FFFFFF"/>
                </a:solidFill>
              </a:rPr>
              <a:t>Wireless Sensor Networks</a:t>
            </a:r>
            <a:endParaRPr lang="en-IN" sz="3200" dirty="0">
              <a:solidFill>
                <a:srgbClr val="FFFFFF"/>
              </a:solidFill>
            </a:endParaRPr>
          </a:p>
        </p:txBody>
      </p:sp>
      <p:sp>
        <p:nvSpPr>
          <p:cNvPr id="5" name="TextBox 4">
            <a:extLst>
              <a:ext uri="{FF2B5EF4-FFF2-40B4-BE49-F238E27FC236}">
                <a16:creationId xmlns:a16="http://schemas.microsoft.com/office/drawing/2014/main" id="{A7256D9A-E245-51C4-201B-B2C44F415100}"/>
              </a:ext>
            </a:extLst>
          </p:cNvPr>
          <p:cNvSpPr txBox="1"/>
          <p:nvPr/>
        </p:nvSpPr>
        <p:spPr>
          <a:xfrm>
            <a:off x="4346994" y="3665243"/>
            <a:ext cx="8267700" cy="369332"/>
          </a:xfrm>
          <a:prstGeom prst="rect">
            <a:avLst/>
          </a:prstGeom>
          <a:noFill/>
        </p:spPr>
        <p:txBody>
          <a:bodyPr wrap="square" rtlCol="0">
            <a:spAutoFit/>
          </a:bodyPr>
          <a:lstStyle/>
          <a:p>
            <a:r>
              <a:rPr lang="en-US" dirty="0">
                <a:solidFill>
                  <a:schemeClr val="bg1"/>
                </a:solidFill>
              </a:rPr>
              <a:t>Mentor: Sudhanshu </a:t>
            </a:r>
            <a:r>
              <a:rPr lang="en-US" dirty="0" err="1">
                <a:solidFill>
                  <a:schemeClr val="bg1"/>
                </a:solidFill>
              </a:rPr>
              <a:t>Gonge</a:t>
            </a:r>
            <a:endParaRPr lang="en-IN" dirty="0">
              <a:solidFill>
                <a:schemeClr val="bg1"/>
              </a:solidFill>
            </a:endParaRPr>
          </a:p>
        </p:txBody>
      </p:sp>
      <p:sp>
        <p:nvSpPr>
          <p:cNvPr id="7" name="TextBox 6">
            <a:extLst>
              <a:ext uri="{FF2B5EF4-FFF2-40B4-BE49-F238E27FC236}">
                <a16:creationId xmlns:a16="http://schemas.microsoft.com/office/drawing/2014/main" id="{C8612BBF-8021-AAED-D6FC-91761A713C94}"/>
              </a:ext>
            </a:extLst>
          </p:cNvPr>
          <p:cNvSpPr txBox="1"/>
          <p:nvPr/>
        </p:nvSpPr>
        <p:spPr>
          <a:xfrm>
            <a:off x="7936302" y="4865298"/>
            <a:ext cx="3321170" cy="646331"/>
          </a:xfrm>
          <a:prstGeom prst="rect">
            <a:avLst/>
          </a:prstGeom>
          <a:noFill/>
        </p:spPr>
        <p:txBody>
          <a:bodyPr wrap="square" rtlCol="0">
            <a:spAutoFit/>
          </a:bodyPr>
          <a:lstStyle/>
          <a:p>
            <a:r>
              <a:rPr lang="en-IN" dirty="0">
                <a:solidFill>
                  <a:schemeClr val="bg1"/>
                </a:solidFill>
              </a:rPr>
              <a:t>Kaustubh Raykar</a:t>
            </a:r>
          </a:p>
          <a:p>
            <a:r>
              <a:rPr lang="en-US" dirty="0">
                <a:solidFill>
                  <a:schemeClr val="bg1"/>
                </a:solidFill>
              </a:rPr>
              <a:t>Srinivas Kota</a:t>
            </a:r>
            <a:endParaRPr lang="en-IN" dirty="0">
              <a:solidFill>
                <a:schemeClr val="bg1"/>
              </a:solidFill>
            </a:endParaRPr>
          </a:p>
        </p:txBody>
      </p:sp>
    </p:spTree>
    <p:extLst>
      <p:ext uri="{BB962C8B-B14F-4D97-AF65-F5344CB8AC3E}">
        <p14:creationId xmlns:p14="http://schemas.microsoft.com/office/powerpoint/2010/main" val="1887884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8"/>
                                        </p:tgtEl>
                                      </p:cBhvr>
                                    </p:cmd>
                                  </p:childTnLst>
                                </p:cTn>
                              </p:par>
                            </p:childTnLst>
                          </p:cTn>
                        </p:par>
                      </p:childTnLst>
                    </p:cTn>
                  </p:par>
                </p:childTnLst>
              </p:cTn>
              <p:nextCondLst>
                <p:cond evt="onClick" delay="0">
                  <p:tgtEl>
                    <p:spTgt spid="18"/>
                  </p:tgtEl>
                </p:cond>
              </p:nextCondLst>
            </p:seq>
            <p:video>
              <p:cMediaNode mute="1">
                <p:cTn id="12" repeatCount="indefinite" fill="hold" display="0">
                  <p:stCondLst>
                    <p:cond delay="indefinite"/>
                  </p:stCondLst>
                </p:cTn>
                <p:tgtEl>
                  <p:spTgt spid="18"/>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3A76CE-447C-24E6-318F-AB7134B17032}"/>
              </a:ext>
            </a:extLst>
          </p:cNvPr>
          <p:cNvSpPr>
            <a:spLocks noGrp="1"/>
          </p:cNvSpPr>
          <p:nvPr>
            <p:ph type="title"/>
          </p:nvPr>
        </p:nvSpPr>
        <p:spPr>
          <a:xfrm>
            <a:off x="838201" y="857251"/>
            <a:ext cx="5914937" cy="461963"/>
          </a:xfrm>
        </p:spPr>
        <p:txBody>
          <a:bodyPr anchor="b">
            <a:normAutofit fontScale="90000"/>
          </a:bodyPr>
          <a:lstStyle/>
          <a:p>
            <a:r>
              <a:rPr lang="en-IN" sz="4400" dirty="0">
                <a:gradFill flip="none" rotWithShape="1">
                  <a:gsLst>
                    <a:gs pos="0">
                      <a:schemeClr val="accent5">
                        <a:alpha val="70000"/>
                      </a:schemeClr>
                    </a:gs>
                    <a:gs pos="100000">
                      <a:schemeClr val="accent1">
                        <a:alpha val="70000"/>
                      </a:schemeClr>
                    </a:gs>
                  </a:gsLst>
                  <a:lin ang="0" scaled="1"/>
                  <a:tileRect/>
                </a:gradFill>
              </a:rPr>
              <a:t>RESULTS</a:t>
            </a:r>
          </a:p>
        </p:txBody>
      </p:sp>
      <p:sp>
        <p:nvSpPr>
          <p:cNvPr id="3" name="Content Placeholder 2">
            <a:extLst>
              <a:ext uri="{FF2B5EF4-FFF2-40B4-BE49-F238E27FC236}">
                <a16:creationId xmlns:a16="http://schemas.microsoft.com/office/drawing/2014/main" id="{E220A6AE-7C62-690B-50A9-A21C1FCC74FD}"/>
              </a:ext>
            </a:extLst>
          </p:cNvPr>
          <p:cNvSpPr>
            <a:spLocks noGrp="1"/>
          </p:cNvSpPr>
          <p:nvPr>
            <p:ph idx="1"/>
          </p:nvPr>
        </p:nvSpPr>
        <p:spPr>
          <a:xfrm>
            <a:off x="-121920" y="1319214"/>
            <a:ext cx="4618592" cy="4857749"/>
          </a:xfrm>
        </p:spPr>
        <p:txBody>
          <a:bodyPr>
            <a:noAutofit/>
          </a:bodyPr>
          <a:lstStyle/>
          <a:p>
            <a:pPr algn="l">
              <a:buFont typeface="Arial" panose="020B0604020202020204" pitchFamily="34" charset="0"/>
              <a:buChar char="•"/>
            </a:pPr>
            <a:r>
              <a:rPr lang="en-IN" sz="2000" b="1" i="0" dirty="0">
                <a:solidFill>
                  <a:schemeClr val="tx1"/>
                </a:solidFill>
                <a:effectLst/>
                <a:latin typeface="Söhne"/>
              </a:rPr>
              <a:t>MSE (Mean Squared Error):</a:t>
            </a:r>
            <a:r>
              <a:rPr lang="en-IN" sz="2000" b="0" i="0" dirty="0">
                <a:solidFill>
                  <a:schemeClr val="tx1"/>
                </a:solidFill>
                <a:effectLst/>
                <a:latin typeface="Söhne"/>
              </a:rPr>
              <a:t> 0.0179</a:t>
            </a:r>
          </a:p>
          <a:p>
            <a:pPr algn="l">
              <a:buFont typeface="Arial" panose="020B0604020202020204" pitchFamily="34" charset="0"/>
              <a:buChar char="•"/>
            </a:pPr>
            <a:r>
              <a:rPr lang="en-IN" sz="2000" b="1" i="0" dirty="0">
                <a:solidFill>
                  <a:schemeClr val="tx1"/>
                </a:solidFill>
                <a:effectLst/>
                <a:latin typeface="Söhne"/>
              </a:rPr>
              <a:t>RMSE (Root Mean Squared Error):</a:t>
            </a:r>
            <a:r>
              <a:rPr lang="en-IN" sz="2000" b="0" i="0" dirty="0">
                <a:solidFill>
                  <a:schemeClr val="tx1"/>
                </a:solidFill>
                <a:effectLst/>
                <a:latin typeface="Söhne"/>
              </a:rPr>
              <a:t> 0.1336</a:t>
            </a:r>
          </a:p>
          <a:p>
            <a:pPr algn="l">
              <a:buFont typeface="Arial" panose="020B0604020202020204" pitchFamily="34" charset="0"/>
              <a:buChar char="•"/>
            </a:pPr>
            <a:r>
              <a:rPr lang="en-IN" sz="2000" b="1" i="0" dirty="0">
                <a:solidFill>
                  <a:schemeClr val="tx1"/>
                </a:solidFill>
                <a:effectLst/>
                <a:latin typeface="Söhne"/>
              </a:rPr>
              <a:t>Training Set Evaluation Metrics:</a:t>
            </a:r>
            <a:endParaRPr lang="en-IN" sz="2000" b="0" i="0" dirty="0">
              <a:solidFill>
                <a:schemeClr val="tx1"/>
              </a:solidFill>
              <a:effectLst/>
              <a:latin typeface="Söhne"/>
            </a:endParaRPr>
          </a:p>
          <a:p>
            <a:pPr marL="742950" lvl="1" indent="-285750" algn="l">
              <a:buFont typeface="Arial" panose="020B0604020202020204" pitchFamily="34" charset="0"/>
              <a:buChar char="•"/>
            </a:pPr>
            <a:r>
              <a:rPr lang="en-IN" sz="2000" b="0" i="0" dirty="0">
                <a:solidFill>
                  <a:schemeClr val="tx1"/>
                </a:solidFill>
                <a:effectLst/>
                <a:latin typeface="Söhne"/>
              </a:rPr>
              <a:t>Mean squared error (MSE): 0.25</a:t>
            </a:r>
          </a:p>
          <a:p>
            <a:pPr marL="742950" lvl="1" indent="-285750" algn="l">
              <a:buFont typeface="Arial" panose="020B0604020202020204" pitchFamily="34" charset="0"/>
              <a:buChar char="•"/>
            </a:pPr>
            <a:r>
              <a:rPr lang="en-IN" sz="2000" b="0" i="0" dirty="0">
                <a:solidFill>
                  <a:schemeClr val="tx1"/>
                </a:solidFill>
                <a:effectLst/>
                <a:latin typeface="Söhne"/>
              </a:rPr>
              <a:t>R-squared (R2): 0.34</a:t>
            </a:r>
          </a:p>
          <a:p>
            <a:pPr marL="742950" lvl="1" indent="-285750" algn="l">
              <a:buFont typeface="Arial" panose="020B0604020202020204" pitchFamily="34" charset="0"/>
              <a:buChar char="•"/>
            </a:pPr>
            <a:r>
              <a:rPr lang="en-IN" sz="2000" b="0" i="0" dirty="0">
                <a:solidFill>
                  <a:schemeClr val="tx1"/>
                </a:solidFill>
                <a:effectLst/>
                <a:latin typeface="Söhne"/>
              </a:rPr>
              <a:t>Explained variance score (EVS): 0.34</a:t>
            </a:r>
          </a:p>
          <a:p>
            <a:pPr algn="l">
              <a:buFont typeface="Arial" panose="020B0604020202020204" pitchFamily="34" charset="0"/>
              <a:buChar char="•"/>
            </a:pPr>
            <a:r>
              <a:rPr lang="en-IN" sz="2000" b="1" i="0" dirty="0">
                <a:solidFill>
                  <a:schemeClr val="tx1"/>
                </a:solidFill>
                <a:effectLst/>
                <a:latin typeface="Söhne"/>
              </a:rPr>
              <a:t>Testing Set Evaluation Metrics:</a:t>
            </a:r>
            <a:endParaRPr lang="en-IN" sz="2000" b="0" i="0" dirty="0">
              <a:solidFill>
                <a:schemeClr val="tx1"/>
              </a:solidFill>
              <a:effectLst/>
              <a:latin typeface="Söhne"/>
            </a:endParaRPr>
          </a:p>
          <a:p>
            <a:pPr marL="742950" lvl="1" indent="-285750" algn="l">
              <a:buFont typeface="Arial" panose="020B0604020202020204" pitchFamily="34" charset="0"/>
              <a:buChar char="•"/>
            </a:pPr>
            <a:r>
              <a:rPr lang="en-IN" sz="2000" b="0" i="0" dirty="0">
                <a:solidFill>
                  <a:schemeClr val="tx1"/>
                </a:solidFill>
                <a:effectLst/>
                <a:latin typeface="Söhne"/>
              </a:rPr>
              <a:t>Mean squared error (MSE): 0.02</a:t>
            </a:r>
          </a:p>
          <a:p>
            <a:pPr marL="742950" lvl="1" indent="-285750" algn="l">
              <a:buFont typeface="Arial" panose="020B0604020202020204" pitchFamily="34" charset="0"/>
              <a:buChar char="•"/>
            </a:pPr>
            <a:r>
              <a:rPr lang="en-IN" sz="2000" b="0" i="0" dirty="0">
                <a:solidFill>
                  <a:schemeClr val="tx1"/>
                </a:solidFill>
                <a:effectLst/>
                <a:latin typeface="Söhne"/>
              </a:rPr>
              <a:t>R-squared (R2): 0.82</a:t>
            </a:r>
          </a:p>
          <a:p>
            <a:pPr marL="742950" lvl="1" indent="-285750" algn="l">
              <a:buFont typeface="Arial" panose="020B0604020202020204" pitchFamily="34" charset="0"/>
              <a:buChar char="•"/>
            </a:pPr>
            <a:r>
              <a:rPr lang="en-IN" sz="2000" b="0" i="0" dirty="0">
                <a:solidFill>
                  <a:schemeClr val="tx1"/>
                </a:solidFill>
                <a:effectLst/>
                <a:latin typeface="Söhne"/>
              </a:rPr>
              <a:t>Explained variance score (EVS): 0.82</a:t>
            </a:r>
          </a:p>
        </p:txBody>
      </p:sp>
      <p:pic>
        <p:nvPicPr>
          <p:cNvPr id="6" name="Picture 5">
            <a:extLst>
              <a:ext uri="{FF2B5EF4-FFF2-40B4-BE49-F238E27FC236}">
                <a16:creationId xmlns:a16="http://schemas.microsoft.com/office/drawing/2014/main" id="{BEFA091A-4A29-E324-F057-21E23308EFD7}"/>
              </a:ext>
            </a:extLst>
          </p:cNvPr>
          <p:cNvPicPr>
            <a:picLocks noChangeAspect="1"/>
          </p:cNvPicPr>
          <p:nvPr/>
        </p:nvPicPr>
        <p:blipFill>
          <a:blip r:embed="rId2"/>
          <a:stretch>
            <a:fillRect/>
          </a:stretch>
        </p:blipFill>
        <p:spPr>
          <a:xfrm>
            <a:off x="4732837" y="1304925"/>
            <a:ext cx="7219950" cy="4248150"/>
          </a:xfrm>
          <a:prstGeom prst="rect">
            <a:avLst/>
          </a:prstGeom>
        </p:spPr>
      </p:pic>
    </p:spTree>
    <p:extLst>
      <p:ext uri="{BB962C8B-B14F-4D97-AF65-F5344CB8AC3E}">
        <p14:creationId xmlns:p14="http://schemas.microsoft.com/office/powerpoint/2010/main" val="2967269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3A76CE-447C-24E6-318F-AB7134B17032}"/>
              </a:ext>
            </a:extLst>
          </p:cNvPr>
          <p:cNvSpPr>
            <a:spLocks noGrp="1"/>
          </p:cNvSpPr>
          <p:nvPr>
            <p:ph type="title"/>
          </p:nvPr>
        </p:nvSpPr>
        <p:spPr>
          <a:xfrm>
            <a:off x="838201" y="857251"/>
            <a:ext cx="5914937" cy="461963"/>
          </a:xfrm>
        </p:spPr>
        <p:txBody>
          <a:bodyPr anchor="b">
            <a:normAutofit fontScale="90000"/>
          </a:bodyPr>
          <a:lstStyle/>
          <a:p>
            <a:r>
              <a:rPr lang="en-IN" sz="4400" dirty="0">
                <a:gradFill flip="none" rotWithShape="1">
                  <a:gsLst>
                    <a:gs pos="0">
                      <a:schemeClr val="accent5">
                        <a:alpha val="70000"/>
                      </a:schemeClr>
                    </a:gs>
                    <a:gs pos="100000">
                      <a:schemeClr val="accent1">
                        <a:alpha val="70000"/>
                      </a:schemeClr>
                    </a:gs>
                  </a:gsLst>
                  <a:lin ang="0" scaled="1"/>
                  <a:tileRect/>
                </a:gradFill>
              </a:rPr>
              <a:t>EDA GRAPHS</a:t>
            </a:r>
          </a:p>
        </p:txBody>
      </p:sp>
      <p:pic>
        <p:nvPicPr>
          <p:cNvPr id="5" name="Content Placeholder 4">
            <a:extLst>
              <a:ext uri="{FF2B5EF4-FFF2-40B4-BE49-F238E27FC236}">
                <a16:creationId xmlns:a16="http://schemas.microsoft.com/office/drawing/2014/main" id="{2B10B128-E2C6-3960-E653-E83A3AE2BC23}"/>
              </a:ext>
            </a:extLst>
          </p:cNvPr>
          <p:cNvPicPr>
            <a:picLocks noGrp="1" noChangeAspect="1"/>
          </p:cNvPicPr>
          <p:nvPr>
            <p:ph idx="1"/>
          </p:nvPr>
        </p:nvPicPr>
        <p:blipFill>
          <a:blip r:embed="rId2"/>
          <a:stretch>
            <a:fillRect/>
          </a:stretch>
        </p:blipFill>
        <p:spPr>
          <a:xfrm>
            <a:off x="461237" y="1435099"/>
            <a:ext cx="4619626" cy="1194801"/>
          </a:xfrm>
        </p:spPr>
      </p:pic>
      <p:pic>
        <p:nvPicPr>
          <p:cNvPr id="8" name="Picture 7">
            <a:extLst>
              <a:ext uri="{FF2B5EF4-FFF2-40B4-BE49-F238E27FC236}">
                <a16:creationId xmlns:a16="http://schemas.microsoft.com/office/drawing/2014/main" id="{73C837EE-7477-A68E-254F-2FF0C62ADC18}"/>
              </a:ext>
            </a:extLst>
          </p:cNvPr>
          <p:cNvPicPr>
            <a:picLocks noChangeAspect="1"/>
          </p:cNvPicPr>
          <p:nvPr/>
        </p:nvPicPr>
        <p:blipFill>
          <a:blip r:embed="rId3"/>
          <a:stretch>
            <a:fillRect/>
          </a:stretch>
        </p:blipFill>
        <p:spPr>
          <a:xfrm>
            <a:off x="6059791" y="264334"/>
            <a:ext cx="5486842" cy="3103511"/>
          </a:xfrm>
          <a:prstGeom prst="rect">
            <a:avLst/>
          </a:prstGeom>
        </p:spPr>
      </p:pic>
      <p:pic>
        <p:nvPicPr>
          <p:cNvPr id="11" name="Picture 10">
            <a:extLst>
              <a:ext uri="{FF2B5EF4-FFF2-40B4-BE49-F238E27FC236}">
                <a16:creationId xmlns:a16="http://schemas.microsoft.com/office/drawing/2014/main" id="{F1DD1258-E715-4525-C895-4C640095B256}"/>
              </a:ext>
            </a:extLst>
          </p:cNvPr>
          <p:cNvPicPr>
            <a:picLocks noChangeAspect="1"/>
          </p:cNvPicPr>
          <p:nvPr/>
        </p:nvPicPr>
        <p:blipFill>
          <a:blip r:embed="rId4"/>
          <a:stretch>
            <a:fillRect/>
          </a:stretch>
        </p:blipFill>
        <p:spPr>
          <a:xfrm>
            <a:off x="453365" y="3143793"/>
            <a:ext cx="4627498" cy="2691919"/>
          </a:xfrm>
          <a:prstGeom prst="rect">
            <a:avLst/>
          </a:prstGeom>
        </p:spPr>
      </p:pic>
      <p:pic>
        <p:nvPicPr>
          <p:cNvPr id="13" name="Picture 12">
            <a:extLst>
              <a:ext uri="{FF2B5EF4-FFF2-40B4-BE49-F238E27FC236}">
                <a16:creationId xmlns:a16="http://schemas.microsoft.com/office/drawing/2014/main" id="{DECB7A70-5EF3-112A-088B-117D59088F25}"/>
              </a:ext>
            </a:extLst>
          </p:cNvPr>
          <p:cNvPicPr>
            <a:picLocks noChangeAspect="1"/>
          </p:cNvPicPr>
          <p:nvPr/>
        </p:nvPicPr>
        <p:blipFill>
          <a:blip r:embed="rId5"/>
          <a:stretch>
            <a:fillRect/>
          </a:stretch>
        </p:blipFill>
        <p:spPr>
          <a:xfrm>
            <a:off x="6096000" y="3490155"/>
            <a:ext cx="5409567" cy="3168804"/>
          </a:xfrm>
          <a:prstGeom prst="rect">
            <a:avLst/>
          </a:prstGeom>
        </p:spPr>
      </p:pic>
    </p:spTree>
    <p:extLst>
      <p:ext uri="{BB962C8B-B14F-4D97-AF65-F5344CB8AC3E}">
        <p14:creationId xmlns:p14="http://schemas.microsoft.com/office/powerpoint/2010/main" val="459943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3A76CE-447C-24E6-318F-AB7134B17032}"/>
              </a:ext>
            </a:extLst>
          </p:cNvPr>
          <p:cNvSpPr>
            <a:spLocks noGrp="1"/>
          </p:cNvSpPr>
          <p:nvPr>
            <p:ph type="title"/>
          </p:nvPr>
        </p:nvSpPr>
        <p:spPr>
          <a:xfrm>
            <a:off x="838201" y="857251"/>
            <a:ext cx="5914937" cy="461963"/>
          </a:xfrm>
        </p:spPr>
        <p:txBody>
          <a:bodyPr anchor="b">
            <a:normAutofit fontScale="90000"/>
          </a:bodyPr>
          <a:lstStyle/>
          <a:p>
            <a:r>
              <a:rPr lang="en-IN" sz="4400" dirty="0">
                <a:gradFill flip="none" rotWithShape="1">
                  <a:gsLst>
                    <a:gs pos="0">
                      <a:schemeClr val="accent5">
                        <a:alpha val="70000"/>
                      </a:schemeClr>
                    </a:gs>
                    <a:gs pos="100000">
                      <a:schemeClr val="accent1">
                        <a:alpha val="70000"/>
                      </a:schemeClr>
                    </a:gs>
                  </a:gsLst>
                  <a:lin ang="0" scaled="1"/>
                  <a:tileRect/>
                </a:gradFill>
              </a:rPr>
              <a:t>CONCLUSION</a:t>
            </a:r>
          </a:p>
        </p:txBody>
      </p:sp>
      <p:sp>
        <p:nvSpPr>
          <p:cNvPr id="4" name="Content Placeholder 3">
            <a:extLst>
              <a:ext uri="{FF2B5EF4-FFF2-40B4-BE49-F238E27FC236}">
                <a16:creationId xmlns:a16="http://schemas.microsoft.com/office/drawing/2014/main" id="{E9642F89-83FA-DD5C-1639-E1B576F45DED}"/>
              </a:ext>
            </a:extLst>
          </p:cNvPr>
          <p:cNvSpPr>
            <a:spLocks noGrp="1"/>
          </p:cNvSpPr>
          <p:nvPr>
            <p:ph idx="1"/>
          </p:nvPr>
        </p:nvSpPr>
        <p:spPr/>
        <p:txBody>
          <a:bodyPr>
            <a:normAutofit fontScale="85000" lnSpcReduction="20000"/>
          </a:bodyPr>
          <a:lstStyle/>
          <a:p>
            <a:pPr algn="l">
              <a:buFont typeface="Arial" panose="020B0604020202020204" pitchFamily="34" charset="0"/>
              <a:buChar char="•"/>
            </a:pPr>
            <a:r>
              <a:rPr lang="en-US" b="0" i="0" dirty="0">
                <a:solidFill>
                  <a:schemeClr val="tx1"/>
                </a:solidFill>
                <a:effectLst/>
                <a:latin typeface="Söhne"/>
              </a:rPr>
              <a:t>In conclusion, our research has revealed the significant impact of supervised machine learning algorithms on the accuracy and efficiency of Wireless Sensor Networks (WSNs).</a:t>
            </a:r>
          </a:p>
          <a:p>
            <a:pPr algn="l">
              <a:buFont typeface="Arial" panose="020B0604020202020204" pitchFamily="34" charset="0"/>
              <a:buChar char="•"/>
            </a:pPr>
            <a:r>
              <a:rPr lang="en-US" b="0" i="0" dirty="0">
                <a:solidFill>
                  <a:schemeClr val="tx1"/>
                </a:solidFill>
                <a:effectLst/>
                <a:latin typeface="Söhne"/>
              </a:rPr>
              <a:t>The latest results reflect promising model performance, with a low MSE and improved R2 scores, demonstrating the potential of our approach.</a:t>
            </a:r>
          </a:p>
          <a:p>
            <a:pPr algn="l">
              <a:buFont typeface="Arial" panose="020B0604020202020204" pitchFamily="34" charset="0"/>
              <a:buChar char="•"/>
            </a:pPr>
            <a:r>
              <a:rPr lang="en-US" b="0" i="0" dirty="0">
                <a:solidFill>
                  <a:schemeClr val="tx1"/>
                </a:solidFill>
                <a:effectLst/>
                <a:latin typeface="Söhne"/>
              </a:rPr>
              <a:t>These findings underline the importance of accurate error prediction in WSN applications, enhancing their reliability and utility.</a:t>
            </a:r>
          </a:p>
          <a:p>
            <a:pPr algn="l">
              <a:buFont typeface="Arial" panose="020B0604020202020204" pitchFamily="34" charset="0"/>
              <a:buChar char="•"/>
            </a:pPr>
            <a:r>
              <a:rPr lang="en-US" b="0" i="0" dirty="0">
                <a:solidFill>
                  <a:schemeClr val="tx1"/>
                </a:solidFill>
                <a:effectLst/>
                <a:latin typeface="Söhne"/>
              </a:rPr>
              <a:t>Future research directions should focus on energy-efficient algorithms, advanced machine learning methods, and interdisciplinary applications, ensuring the continuous advancement of WSN technology.</a:t>
            </a:r>
          </a:p>
          <a:p>
            <a:endParaRPr lang="en-IN" dirty="0">
              <a:solidFill>
                <a:schemeClr val="tx1"/>
              </a:solidFill>
            </a:endParaRPr>
          </a:p>
        </p:txBody>
      </p:sp>
    </p:spTree>
    <p:extLst>
      <p:ext uri="{BB962C8B-B14F-4D97-AF65-F5344CB8AC3E}">
        <p14:creationId xmlns:p14="http://schemas.microsoft.com/office/powerpoint/2010/main" val="1798340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ame 7">
            <a:extLst>
              <a:ext uri="{FF2B5EF4-FFF2-40B4-BE49-F238E27FC236}">
                <a16:creationId xmlns:a16="http://schemas.microsoft.com/office/drawing/2014/main" id="{DD7EAFE6-2BB9-41FB-9CF4-588CFC70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9">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sp>
        <p:nvSpPr>
          <p:cNvPr id="18" name="Rectangle 11">
            <a:extLst>
              <a:ext uri="{FF2B5EF4-FFF2-40B4-BE49-F238E27FC236}">
                <a16:creationId xmlns:a16="http://schemas.microsoft.com/office/drawing/2014/main" id="{1053C76E-D90C-413A-8E8C-91200175B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Wireless Sensors Networks - Wireless Sensors &amp; IoT - Sensor Works">
            <a:extLst>
              <a:ext uri="{FF2B5EF4-FFF2-40B4-BE49-F238E27FC236}">
                <a16:creationId xmlns:a16="http://schemas.microsoft.com/office/drawing/2014/main" id="{46A747C3-9A5B-F416-8645-E562EB410A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3EC1D3A-1FF2-4964-B5B8-D9215E5978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63"/>
            <a:ext cx="12188952"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E0427F3-E6FC-4164-AF34-383970DD5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34000" y="0"/>
            <a:ext cx="6858000" cy="6858000"/>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A24582-54AE-9496-8427-3CF6AF708E23}"/>
              </a:ext>
            </a:extLst>
          </p:cNvPr>
          <p:cNvSpPr>
            <a:spLocks noGrp="1"/>
          </p:cNvSpPr>
          <p:nvPr>
            <p:ph type="title"/>
          </p:nvPr>
        </p:nvSpPr>
        <p:spPr>
          <a:xfrm>
            <a:off x="7086600" y="728905"/>
            <a:ext cx="4567990" cy="2092672"/>
          </a:xfrm>
        </p:spPr>
        <p:txBody>
          <a:bodyPr vert="horz" lIns="91440" tIns="45720" rIns="91440" bIns="45720" rtlCol="0" anchor="b">
            <a:normAutofit/>
          </a:bodyPr>
          <a:lstStyle/>
          <a:p>
            <a:r>
              <a:rPr lang="en-US" sz="5400" dirty="0">
                <a:solidFill>
                  <a:srgbClr val="FFFFFF"/>
                </a:solidFill>
              </a:rPr>
              <a:t>Thank You</a:t>
            </a:r>
          </a:p>
        </p:txBody>
      </p:sp>
    </p:spTree>
    <p:extLst>
      <p:ext uri="{BB962C8B-B14F-4D97-AF65-F5344CB8AC3E}">
        <p14:creationId xmlns:p14="http://schemas.microsoft.com/office/powerpoint/2010/main" val="760022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B0E91A5-6B32-287A-04C5-F4B177382E3C}"/>
              </a:ext>
            </a:extLst>
          </p:cNvPr>
          <p:cNvSpPr txBox="1"/>
          <p:nvPr/>
        </p:nvSpPr>
        <p:spPr>
          <a:xfrm>
            <a:off x="838201" y="857251"/>
            <a:ext cx="5914937" cy="73641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gradFill flip="none" rotWithShape="1">
                  <a:gsLst>
                    <a:gs pos="0">
                      <a:schemeClr val="accent5">
                        <a:alpha val="70000"/>
                      </a:schemeClr>
                    </a:gs>
                    <a:gs pos="100000">
                      <a:schemeClr val="accent1">
                        <a:alpha val="70000"/>
                      </a:schemeClr>
                    </a:gs>
                  </a:gsLst>
                  <a:lin ang="0" scaled="1"/>
                  <a:tileRect/>
                </a:gradFill>
                <a:latin typeface="+mj-lt"/>
                <a:cs typeface="Angsana New" panose="02020603050405020304" pitchFamily="18" charset="-34"/>
              </a:rPr>
              <a:t>Introduction </a:t>
            </a:r>
          </a:p>
        </p:txBody>
      </p:sp>
      <p:sp>
        <p:nvSpPr>
          <p:cNvPr id="5" name="TextBox 4">
            <a:extLst>
              <a:ext uri="{FF2B5EF4-FFF2-40B4-BE49-F238E27FC236}">
                <a16:creationId xmlns:a16="http://schemas.microsoft.com/office/drawing/2014/main" id="{472574C4-0D78-D3EC-21F2-0031BBB27839}"/>
              </a:ext>
            </a:extLst>
          </p:cNvPr>
          <p:cNvSpPr txBox="1"/>
          <p:nvPr/>
        </p:nvSpPr>
        <p:spPr>
          <a:xfrm>
            <a:off x="193252" y="2194561"/>
            <a:ext cx="5615366" cy="3982402"/>
          </a:xfrm>
          <a:prstGeom prst="rect">
            <a:avLst/>
          </a:prstGeom>
        </p:spPr>
        <p:txBody>
          <a:bodyPr vert="horz" lIns="91440" tIns="45720" rIns="91440" bIns="45720" rtlCol="0">
            <a:noAutofit/>
          </a:bodyPr>
          <a:lstStyle/>
          <a:p>
            <a:pPr algn="l">
              <a:buFont typeface="Arial" panose="020B0604020202020204" pitchFamily="34" charset="0"/>
              <a:buChar char="•"/>
            </a:pPr>
            <a:r>
              <a:rPr lang="en-US" sz="2400" b="0" i="0" dirty="0">
                <a:effectLst/>
              </a:rPr>
              <a:t>WSNs are vital for data collection in remote areas.</a:t>
            </a:r>
          </a:p>
          <a:p>
            <a:pPr algn="l">
              <a:buFont typeface="Arial" panose="020B0604020202020204" pitchFamily="34" charset="0"/>
              <a:buChar char="•"/>
            </a:pPr>
            <a:r>
              <a:rPr lang="en-US" sz="2400" b="0" i="0" dirty="0">
                <a:effectLst/>
              </a:rPr>
              <a:t>Predicting error is essential for enhancing accuracy and efficiency.</a:t>
            </a:r>
          </a:p>
          <a:p>
            <a:pPr algn="l">
              <a:buFont typeface="Arial" panose="020B0604020202020204" pitchFamily="34" charset="0"/>
              <a:buChar char="•"/>
            </a:pPr>
            <a:r>
              <a:rPr lang="en-US" sz="2400" b="0" i="0" dirty="0">
                <a:effectLst/>
              </a:rPr>
              <a:t>Our research evaluates supervised machine learning algorithms.</a:t>
            </a:r>
          </a:p>
          <a:p>
            <a:pPr algn="l">
              <a:buFont typeface="Arial" panose="020B0604020202020204" pitchFamily="34" charset="0"/>
              <a:buChar char="•"/>
            </a:pPr>
            <a:r>
              <a:rPr lang="en-US" sz="2400" b="0" i="0" dirty="0">
                <a:effectLst/>
              </a:rPr>
              <a:t>Let's explore the significance and results of our work.</a:t>
            </a:r>
          </a:p>
        </p:txBody>
      </p:sp>
      <p:pic>
        <p:nvPicPr>
          <p:cNvPr id="3" name="Picture 2">
            <a:extLst>
              <a:ext uri="{FF2B5EF4-FFF2-40B4-BE49-F238E27FC236}">
                <a16:creationId xmlns:a16="http://schemas.microsoft.com/office/drawing/2014/main" id="{6A68D653-1B7D-52EE-1687-7DD0EEAB7178}"/>
              </a:ext>
            </a:extLst>
          </p:cNvPr>
          <p:cNvPicPr>
            <a:picLocks noChangeAspect="1"/>
          </p:cNvPicPr>
          <p:nvPr/>
        </p:nvPicPr>
        <p:blipFill>
          <a:blip r:embed="rId2"/>
          <a:stretch>
            <a:fillRect/>
          </a:stretch>
        </p:blipFill>
        <p:spPr>
          <a:xfrm>
            <a:off x="5376376" y="857251"/>
            <a:ext cx="6559887" cy="5162815"/>
          </a:xfrm>
          <a:prstGeom prst="rect">
            <a:avLst/>
          </a:prstGeom>
        </p:spPr>
      </p:pic>
    </p:spTree>
    <p:extLst>
      <p:ext uri="{BB962C8B-B14F-4D97-AF65-F5344CB8AC3E}">
        <p14:creationId xmlns:p14="http://schemas.microsoft.com/office/powerpoint/2010/main" val="778126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B0E91A5-6B32-287A-04C5-F4B177382E3C}"/>
              </a:ext>
            </a:extLst>
          </p:cNvPr>
          <p:cNvSpPr txBox="1"/>
          <p:nvPr/>
        </p:nvSpPr>
        <p:spPr>
          <a:xfrm>
            <a:off x="838201" y="857251"/>
            <a:ext cx="5914937" cy="207645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a:gradFill flip="none" rotWithShape="1">
                  <a:gsLst>
                    <a:gs pos="0">
                      <a:schemeClr val="accent5">
                        <a:alpha val="70000"/>
                      </a:schemeClr>
                    </a:gs>
                    <a:gs pos="100000">
                      <a:schemeClr val="accent1">
                        <a:alpha val="70000"/>
                      </a:schemeClr>
                    </a:gs>
                  </a:gsLst>
                  <a:lin ang="0" scaled="1"/>
                  <a:tileRect/>
                </a:gradFill>
                <a:latin typeface="+mj-lt"/>
                <a:cs typeface="Angsana New" panose="02020603050405020304" pitchFamily="18" charset="-34"/>
              </a:rPr>
              <a:t>About the Dataset</a:t>
            </a:r>
          </a:p>
        </p:txBody>
      </p:sp>
      <p:sp>
        <p:nvSpPr>
          <p:cNvPr id="5" name="TextBox 4">
            <a:extLst>
              <a:ext uri="{FF2B5EF4-FFF2-40B4-BE49-F238E27FC236}">
                <a16:creationId xmlns:a16="http://schemas.microsoft.com/office/drawing/2014/main" id="{472574C4-0D78-D3EC-21F2-0031BBB27839}"/>
              </a:ext>
            </a:extLst>
          </p:cNvPr>
          <p:cNvSpPr txBox="1"/>
          <p:nvPr/>
        </p:nvSpPr>
        <p:spPr>
          <a:xfrm>
            <a:off x="838200" y="3190875"/>
            <a:ext cx="5914938" cy="2986087"/>
          </a:xfrm>
          <a:prstGeom prst="rect">
            <a:avLst/>
          </a:prstGeom>
        </p:spPr>
        <p:txBody>
          <a:bodyPr vert="horz" lIns="91440" tIns="45720" rIns="91440" bIns="45720" rtlCol="0">
            <a:normAutofit/>
          </a:bodyPr>
          <a:lstStyle/>
          <a:p>
            <a:pPr indent="-228600">
              <a:lnSpc>
                <a:spcPct val="110000"/>
              </a:lnSpc>
              <a:spcAft>
                <a:spcPts val="600"/>
              </a:spcAft>
              <a:buClr>
                <a:schemeClr val="tx2">
                  <a:lumMod val="10000"/>
                  <a:lumOff val="90000"/>
                </a:schemeClr>
              </a:buClr>
              <a:buSzPct val="80000"/>
              <a:buFont typeface="Wingdings" panose="05000000000000000000" pitchFamily="2" charset="2"/>
              <a:buChar char="§"/>
            </a:pPr>
            <a:r>
              <a:rPr lang="en-US" sz="2000" dirty="0"/>
              <a:t>Predicting Ale in WSN’s dataset contains 107 rows and 5 columns which are anchor ratio, node density, trans range, iterations, ale. This dataset is obtained from UCI which is a valuable resource for the development and evaluation of Ale in </a:t>
            </a:r>
            <a:r>
              <a:rPr lang="en-US" sz="2000" dirty="0" err="1"/>
              <a:t>wsn’s</a:t>
            </a:r>
            <a:r>
              <a:rPr lang="en-US" sz="2000" dirty="0"/>
              <a:t>. </a:t>
            </a:r>
          </a:p>
        </p:txBody>
      </p:sp>
      <p:pic>
        <p:nvPicPr>
          <p:cNvPr id="8" name="Picture 7" descr="Graph">
            <a:extLst>
              <a:ext uri="{FF2B5EF4-FFF2-40B4-BE49-F238E27FC236}">
                <a16:creationId xmlns:a16="http://schemas.microsoft.com/office/drawing/2014/main" id="{4AC2B9CD-14FF-3137-1DCD-F6BB566725EC}"/>
              </a:ext>
            </a:extLst>
          </p:cNvPr>
          <p:cNvPicPr>
            <a:picLocks noChangeAspect="1"/>
          </p:cNvPicPr>
          <p:nvPr/>
        </p:nvPicPr>
        <p:blipFill rotWithShape="1">
          <a:blip r:embed="rId2"/>
          <a:srcRect l="21800" r="33066"/>
          <a:stretch/>
        </p:blipFill>
        <p:spPr>
          <a:xfrm>
            <a:off x="7236476" y="1"/>
            <a:ext cx="4952475" cy="6858000"/>
          </a:xfrm>
          <a:prstGeom prst="rect">
            <a:avLst/>
          </a:prstGeom>
        </p:spPr>
      </p:pic>
    </p:spTree>
    <p:extLst>
      <p:ext uri="{BB962C8B-B14F-4D97-AF65-F5344CB8AC3E}">
        <p14:creationId xmlns:p14="http://schemas.microsoft.com/office/powerpoint/2010/main" val="3865292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3A76CE-447C-24E6-318F-AB7134B17032}"/>
              </a:ext>
            </a:extLst>
          </p:cNvPr>
          <p:cNvSpPr>
            <a:spLocks noGrp="1"/>
          </p:cNvSpPr>
          <p:nvPr>
            <p:ph type="title"/>
          </p:nvPr>
        </p:nvSpPr>
        <p:spPr>
          <a:xfrm>
            <a:off x="838201" y="857251"/>
            <a:ext cx="5914937" cy="461963"/>
          </a:xfrm>
        </p:spPr>
        <p:txBody>
          <a:bodyPr anchor="b">
            <a:normAutofit fontScale="90000"/>
          </a:bodyPr>
          <a:lstStyle/>
          <a:p>
            <a:r>
              <a:rPr lang="en-US" sz="4400" dirty="0">
                <a:gradFill flip="none" rotWithShape="1">
                  <a:gsLst>
                    <a:gs pos="0">
                      <a:schemeClr val="accent5">
                        <a:alpha val="70000"/>
                      </a:schemeClr>
                    </a:gs>
                    <a:gs pos="100000">
                      <a:schemeClr val="accent1">
                        <a:alpha val="70000"/>
                      </a:schemeClr>
                    </a:gs>
                  </a:gsLst>
                  <a:lin ang="0" scaled="1"/>
                  <a:tileRect/>
                </a:gradFill>
              </a:rPr>
              <a:t>Objective</a:t>
            </a:r>
            <a:endParaRPr lang="en-IN" sz="4400" dirty="0">
              <a:gradFill flip="none" rotWithShape="1">
                <a:gsLst>
                  <a:gs pos="0">
                    <a:schemeClr val="accent5">
                      <a:alpha val="70000"/>
                    </a:schemeClr>
                  </a:gs>
                  <a:gs pos="100000">
                    <a:schemeClr val="accent1">
                      <a:alpha val="70000"/>
                    </a:schemeClr>
                  </a:gs>
                </a:gsLst>
                <a:lin ang="0" scaled="1"/>
                <a:tileRect/>
              </a:gradFill>
            </a:endParaRPr>
          </a:p>
        </p:txBody>
      </p:sp>
      <p:sp>
        <p:nvSpPr>
          <p:cNvPr id="3" name="Content Placeholder 2">
            <a:extLst>
              <a:ext uri="{FF2B5EF4-FFF2-40B4-BE49-F238E27FC236}">
                <a16:creationId xmlns:a16="http://schemas.microsoft.com/office/drawing/2014/main" id="{E220A6AE-7C62-690B-50A9-A21C1FCC74FD}"/>
              </a:ext>
            </a:extLst>
          </p:cNvPr>
          <p:cNvSpPr>
            <a:spLocks noGrp="1"/>
          </p:cNvSpPr>
          <p:nvPr>
            <p:ph idx="1"/>
          </p:nvPr>
        </p:nvSpPr>
        <p:spPr>
          <a:xfrm>
            <a:off x="838200" y="1319214"/>
            <a:ext cx="5914938" cy="4857749"/>
          </a:xfrm>
        </p:spPr>
        <p:txBody>
          <a:bodyPr>
            <a:noAutofit/>
          </a:bodyPr>
          <a:lstStyle/>
          <a:p>
            <a:pPr algn="l"/>
            <a:r>
              <a:rPr lang="en-US" sz="1400" b="0" i="0" dirty="0">
                <a:solidFill>
                  <a:schemeClr val="tx1"/>
                </a:solidFill>
                <a:effectLst/>
              </a:rPr>
              <a:t>Forecasting the average localization error in wireless sensor networks (WSNs) is crucial for several reasons:</a:t>
            </a:r>
          </a:p>
          <a:p>
            <a:pPr algn="l">
              <a:buFont typeface="+mj-lt"/>
              <a:buAutoNum type="arabicPeriod"/>
            </a:pPr>
            <a:r>
              <a:rPr lang="en-US" sz="1400" b="1" i="0" dirty="0">
                <a:solidFill>
                  <a:schemeClr val="tx1"/>
                </a:solidFill>
                <a:effectLst/>
              </a:rPr>
              <a:t>Accuracy: </a:t>
            </a:r>
            <a:r>
              <a:rPr lang="en-US" sz="1400" b="0" i="0" dirty="0">
                <a:solidFill>
                  <a:schemeClr val="tx1"/>
                </a:solidFill>
                <a:effectLst/>
              </a:rPr>
              <a:t>Precise location information is essential for various WSN applications. Predicting localization errors helps optimize algorithms and enhance system accuracy.</a:t>
            </a:r>
          </a:p>
          <a:p>
            <a:pPr algn="l">
              <a:buFont typeface="+mj-lt"/>
              <a:buAutoNum type="arabicPeriod"/>
            </a:pPr>
            <a:r>
              <a:rPr lang="en-US" sz="1400" b="1" i="0" dirty="0">
                <a:solidFill>
                  <a:schemeClr val="tx1"/>
                </a:solidFill>
                <a:effectLst/>
              </a:rPr>
              <a:t>Resource Management: </a:t>
            </a:r>
            <a:r>
              <a:rPr lang="en-US" sz="1400" b="0" i="0" dirty="0">
                <a:solidFill>
                  <a:schemeClr val="tx1"/>
                </a:solidFill>
                <a:effectLst/>
              </a:rPr>
              <a:t>Anticipating the error allows efficient resource allocation, such as placing anchor nodes strategically or adjusting node transmission power for improved accuracy and energy efficiency.</a:t>
            </a:r>
          </a:p>
          <a:p>
            <a:pPr algn="l">
              <a:buFont typeface="+mj-lt"/>
              <a:buAutoNum type="arabicPeriod"/>
            </a:pPr>
            <a:r>
              <a:rPr lang="en-US" sz="1400" b="1" i="0" dirty="0">
                <a:solidFill>
                  <a:schemeClr val="tx1"/>
                </a:solidFill>
                <a:effectLst/>
              </a:rPr>
              <a:t>Network Performance: </a:t>
            </a:r>
            <a:r>
              <a:rPr lang="en-US" sz="1400" b="0" i="0" dirty="0">
                <a:solidFill>
                  <a:schemeClr val="tx1"/>
                </a:solidFill>
                <a:effectLst/>
              </a:rPr>
              <a:t>Understanding localization errors helps identify network bottlenecks and enhances network parameters and service quality.</a:t>
            </a:r>
          </a:p>
          <a:p>
            <a:pPr algn="l">
              <a:buFont typeface="+mj-lt"/>
              <a:buAutoNum type="arabicPeriod"/>
            </a:pPr>
            <a:r>
              <a:rPr lang="en-US" sz="1400" b="1" i="0" dirty="0">
                <a:solidFill>
                  <a:schemeClr val="tx1"/>
                </a:solidFill>
                <a:effectLst/>
              </a:rPr>
              <a:t>Fault Detection and Repair: </a:t>
            </a:r>
            <a:r>
              <a:rPr lang="en-US" sz="1400" b="0" i="0" dirty="0">
                <a:solidFill>
                  <a:schemeClr val="tx1"/>
                </a:solidFill>
                <a:effectLst/>
              </a:rPr>
              <a:t>Predicted errors can aid in detecting and fixing network issues, including failing nodes and localization process problems.</a:t>
            </a:r>
          </a:p>
          <a:p>
            <a:pPr algn="l">
              <a:buFont typeface="+mj-lt"/>
              <a:buAutoNum type="arabicPeriod"/>
            </a:pPr>
            <a:r>
              <a:rPr lang="en-US" sz="1400" b="1" i="0" dirty="0">
                <a:solidFill>
                  <a:schemeClr val="tx1"/>
                </a:solidFill>
                <a:effectLst/>
              </a:rPr>
              <a:t>Scalability: </a:t>
            </a:r>
            <a:r>
              <a:rPr lang="en-US" sz="1400" b="0" i="0" dirty="0">
                <a:solidFill>
                  <a:schemeClr val="tx1"/>
                </a:solidFill>
                <a:effectLst/>
              </a:rPr>
              <a:t>As WSNs grow in size and complexity, predicting localization errors is vital for maintaining performance and reliability, enabling the design of scalable solutions.</a:t>
            </a:r>
          </a:p>
        </p:txBody>
      </p:sp>
      <p:pic>
        <p:nvPicPr>
          <p:cNvPr id="5" name="Picture 4" descr="An electronic circuit board in blue colour">
            <a:extLst>
              <a:ext uri="{FF2B5EF4-FFF2-40B4-BE49-F238E27FC236}">
                <a16:creationId xmlns:a16="http://schemas.microsoft.com/office/drawing/2014/main" id="{893E2B1D-2BBA-A402-0CD6-F0A10D4EA853}"/>
              </a:ext>
            </a:extLst>
          </p:cNvPr>
          <p:cNvPicPr>
            <a:picLocks noChangeAspect="1"/>
          </p:cNvPicPr>
          <p:nvPr/>
        </p:nvPicPr>
        <p:blipFill rotWithShape="1">
          <a:blip r:embed="rId2"/>
          <a:srcRect l="7959" r="43837" b="-2"/>
          <a:stretch/>
        </p:blipFill>
        <p:spPr>
          <a:xfrm>
            <a:off x="7236476" y="1"/>
            <a:ext cx="4952475" cy="6858000"/>
          </a:xfrm>
          <a:prstGeom prst="rect">
            <a:avLst/>
          </a:prstGeom>
        </p:spPr>
      </p:pic>
    </p:spTree>
    <p:extLst>
      <p:ext uri="{BB962C8B-B14F-4D97-AF65-F5344CB8AC3E}">
        <p14:creationId xmlns:p14="http://schemas.microsoft.com/office/powerpoint/2010/main" val="2681324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3A76CE-447C-24E6-318F-AB7134B17032}"/>
              </a:ext>
            </a:extLst>
          </p:cNvPr>
          <p:cNvSpPr>
            <a:spLocks noGrp="1"/>
          </p:cNvSpPr>
          <p:nvPr>
            <p:ph type="title"/>
          </p:nvPr>
        </p:nvSpPr>
        <p:spPr>
          <a:xfrm>
            <a:off x="838201" y="857251"/>
            <a:ext cx="5914937" cy="461963"/>
          </a:xfrm>
        </p:spPr>
        <p:txBody>
          <a:bodyPr anchor="b">
            <a:normAutofit fontScale="90000"/>
          </a:bodyPr>
          <a:lstStyle/>
          <a:p>
            <a:r>
              <a:rPr lang="en-IN" sz="4400" dirty="0">
                <a:gradFill flip="none" rotWithShape="1">
                  <a:gsLst>
                    <a:gs pos="0">
                      <a:schemeClr val="accent5">
                        <a:alpha val="70000"/>
                      </a:schemeClr>
                    </a:gs>
                    <a:gs pos="100000">
                      <a:schemeClr val="accent1">
                        <a:alpha val="70000"/>
                      </a:schemeClr>
                    </a:gs>
                  </a:gsLst>
                  <a:lin ang="0" scaled="1"/>
                  <a:tileRect/>
                </a:gradFill>
              </a:rPr>
              <a:t>WSN OVERVIEW</a:t>
            </a:r>
          </a:p>
        </p:txBody>
      </p:sp>
      <p:sp>
        <p:nvSpPr>
          <p:cNvPr id="3" name="Content Placeholder 2">
            <a:extLst>
              <a:ext uri="{FF2B5EF4-FFF2-40B4-BE49-F238E27FC236}">
                <a16:creationId xmlns:a16="http://schemas.microsoft.com/office/drawing/2014/main" id="{E220A6AE-7C62-690B-50A9-A21C1FCC74FD}"/>
              </a:ext>
            </a:extLst>
          </p:cNvPr>
          <p:cNvSpPr>
            <a:spLocks noGrp="1"/>
          </p:cNvSpPr>
          <p:nvPr>
            <p:ph idx="1"/>
          </p:nvPr>
        </p:nvSpPr>
        <p:spPr>
          <a:xfrm>
            <a:off x="0" y="1759131"/>
            <a:ext cx="5704114" cy="4417832"/>
          </a:xfrm>
        </p:spPr>
        <p:txBody>
          <a:bodyPr>
            <a:noAutofit/>
          </a:bodyPr>
          <a:lstStyle/>
          <a:p>
            <a:pPr algn="l">
              <a:buFont typeface="Arial" panose="020B0604020202020204" pitchFamily="34" charset="0"/>
              <a:buChar char="•"/>
            </a:pPr>
            <a:r>
              <a:rPr lang="en-US" sz="1800" b="1" i="0" dirty="0">
                <a:solidFill>
                  <a:schemeClr val="tx1"/>
                </a:solidFill>
                <a:effectLst/>
              </a:rPr>
              <a:t>What are WSNs:</a:t>
            </a:r>
            <a:r>
              <a:rPr lang="en-US" sz="1800" b="0" i="0" dirty="0">
                <a:solidFill>
                  <a:schemeClr val="tx1"/>
                </a:solidFill>
                <a:effectLst/>
              </a:rPr>
              <a:t> Wireless Sensor Networks (WSNs) are networks of small, distributed sensors.</a:t>
            </a:r>
          </a:p>
          <a:p>
            <a:pPr algn="l">
              <a:buFont typeface="Arial" panose="020B0604020202020204" pitchFamily="34" charset="0"/>
              <a:buChar char="•"/>
            </a:pPr>
            <a:r>
              <a:rPr lang="en-US" sz="1800" b="1" i="0" dirty="0">
                <a:solidFill>
                  <a:schemeClr val="tx1"/>
                </a:solidFill>
                <a:effectLst/>
              </a:rPr>
              <a:t>Applications:</a:t>
            </a:r>
            <a:r>
              <a:rPr lang="en-US" sz="1800" b="0" i="0" dirty="0">
                <a:solidFill>
                  <a:schemeClr val="tx1"/>
                </a:solidFill>
                <a:effectLst/>
              </a:rPr>
              <a:t> They play a critical role in various applications, such as environmental monitoring, precision agriculture, and industrial automation.</a:t>
            </a:r>
          </a:p>
          <a:p>
            <a:pPr algn="l">
              <a:buFont typeface="Arial" panose="020B0604020202020204" pitchFamily="34" charset="0"/>
              <a:buChar char="•"/>
            </a:pPr>
            <a:r>
              <a:rPr lang="en-US" sz="1800" b="1" i="0" dirty="0">
                <a:solidFill>
                  <a:schemeClr val="tx1"/>
                </a:solidFill>
                <a:effectLst/>
              </a:rPr>
              <a:t>Precise Localization:</a:t>
            </a:r>
            <a:r>
              <a:rPr lang="en-US" sz="1800" b="0" i="0" dirty="0">
                <a:solidFill>
                  <a:schemeClr val="tx1"/>
                </a:solidFill>
                <a:effectLst/>
              </a:rPr>
              <a:t> In WSNs, achieving accurate and precise localization is essential to ensure that sensor nodes can perform their tasks effectively and efficiently.</a:t>
            </a:r>
          </a:p>
        </p:txBody>
      </p:sp>
      <p:pic>
        <p:nvPicPr>
          <p:cNvPr id="2050" name="Picture 2" descr="Wireless sensor networks (WSNs) | Board Infinity">
            <a:extLst>
              <a:ext uri="{FF2B5EF4-FFF2-40B4-BE49-F238E27FC236}">
                <a16:creationId xmlns:a16="http://schemas.microsoft.com/office/drawing/2014/main" id="{654AEC9F-C163-4CEE-0BF4-3883442A5E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4114" y="1456780"/>
            <a:ext cx="6405154" cy="3602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162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3A76CE-447C-24E6-318F-AB7134B17032}"/>
              </a:ext>
            </a:extLst>
          </p:cNvPr>
          <p:cNvSpPr>
            <a:spLocks noGrp="1"/>
          </p:cNvSpPr>
          <p:nvPr>
            <p:ph type="title"/>
          </p:nvPr>
        </p:nvSpPr>
        <p:spPr>
          <a:xfrm>
            <a:off x="838201" y="857251"/>
            <a:ext cx="5914937" cy="461963"/>
          </a:xfrm>
        </p:spPr>
        <p:txBody>
          <a:bodyPr anchor="b">
            <a:normAutofit fontScale="90000"/>
          </a:bodyPr>
          <a:lstStyle/>
          <a:p>
            <a:r>
              <a:rPr lang="en-IN" sz="4400" dirty="0">
                <a:gradFill flip="none" rotWithShape="1">
                  <a:gsLst>
                    <a:gs pos="0">
                      <a:schemeClr val="accent5">
                        <a:alpha val="70000"/>
                      </a:schemeClr>
                    </a:gs>
                    <a:gs pos="100000">
                      <a:schemeClr val="accent1">
                        <a:alpha val="70000"/>
                      </a:schemeClr>
                    </a:gs>
                  </a:gsLst>
                  <a:lin ang="0" scaled="1"/>
                  <a:tileRect/>
                </a:gradFill>
              </a:rPr>
              <a:t>MOTIVATION</a:t>
            </a:r>
          </a:p>
        </p:txBody>
      </p:sp>
      <p:sp>
        <p:nvSpPr>
          <p:cNvPr id="3" name="Content Placeholder 2">
            <a:extLst>
              <a:ext uri="{FF2B5EF4-FFF2-40B4-BE49-F238E27FC236}">
                <a16:creationId xmlns:a16="http://schemas.microsoft.com/office/drawing/2014/main" id="{E220A6AE-7C62-690B-50A9-A21C1FCC74FD}"/>
              </a:ext>
            </a:extLst>
          </p:cNvPr>
          <p:cNvSpPr>
            <a:spLocks noGrp="1"/>
          </p:cNvSpPr>
          <p:nvPr>
            <p:ph idx="1"/>
          </p:nvPr>
        </p:nvSpPr>
        <p:spPr>
          <a:xfrm>
            <a:off x="838200" y="1759131"/>
            <a:ext cx="5914938" cy="4417832"/>
          </a:xfrm>
        </p:spPr>
        <p:txBody>
          <a:bodyPr>
            <a:noAutofit/>
          </a:bodyPr>
          <a:lstStyle/>
          <a:p>
            <a:pPr algn="l">
              <a:buFont typeface="Arial" panose="020B0604020202020204" pitchFamily="34" charset="0"/>
              <a:buChar char="•"/>
            </a:pPr>
            <a:r>
              <a:rPr lang="en-US" sz="1800" b="1" i="0" dirty="0">
                <a:solidFill>
                  <a:schemeClr val="tx1"/>
                </a:solidFill>
                <a:effectLst/>
              </a:rPr>
              <a:t>Need for Error Prediction:</a:t>
            </a:r>
            <a:r>
              <a:rPr lang="en-US" sz="1800" b="0" i="0" dirty="0">
                <a:solidFill>
                  <a:schemeClr val="tx1"/>
                </a:solidFill>
                <a:effectLst/>
              </a:rPr>
              <a:t> Error prediction in Wireless Sensor Network (WSN) applications is driven by the critical necessity to preemptively identify and mitigate potential issues. It enables the enhancement of WSN performance and reliability.</a:t>
            </a:r>
          </a:p>
          <a:p>
            <a:pPr algn="l">
              <a:buFont typeface="Arial" panose="020B0604020202020204" pitchFamily="34" charset="0"/>
              <a:buChar char="•"/>
            </a:pPr>
            <a:r>
              <a:rPr lang="en-US" sz="1800" b="1" i="0" dirty="0">
                <a:solidFill>
                  <a:schemeClr val="tx1"/>
                </a:solidFill>
                <a:effectLst/>
              </a:rPr>
              <a:t>Consequences of WSN Errors:</a:t>
            </a:r>
            <a:r>
              <a:rPr lang="en-US" sz="1800" b="0" i="0" dirty="0">
                <a:solidFill>
                  <a:schemeClr val="tx1"/>
                </a:solidFill>
                <a:effectLst/>
              </a:rPr>
              <a:t> Errors in WSNs can lead to data loss, network outages, and disruption in various applications, including environmental monitoring, industrial automation, and healthcare. Accurate error prediction can significantly improve the overall utility of WSNs in these critical domains.</a:t>
            </a:r>
          </a:p>
        </p:txBody>
      </p:sp>
      <p:pic>
        <p:nvPicPr>
          <p:cNvPr id="3074" name="Picture 2" descr="Wireless Sensor Network | Encyclopedia MDPI">
            <a:extLst>
              <a:ext uri="{FF2B5EF4-FFF2-40B4-BE49-F238E27FC236}">
                <a16:creationId xmlns:a16="http://schemas.microsoft.com/office/drawing/2014/main" id="{096CF534-80C0-8145-1B8D-8D1AD74542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3138" y="1259407"/>
            <a:ext cx="4857478" cy="4339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572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3A76CE-447C-24E6-318F-AB7134B17032}"/>
              </a:ext>
            </a:extLst>
          </p:cNvPr>
          <p:cNvSpPr>
            <a:spLocks noGrp="1"/>
          </p:cNvSpPr>
          <p:nvPr>
            <p:ph type="title"/>
          </p:nvPr>
        </p:nvSpPr>
        <p:spPr>
          <a:xfrm>
            <a:off x="838201" y="857251"/>
            <a:ext cx="5914937" cy="461963"/>
          </a:xfrm>
        </p:spPr>
        <p:txBody>
          <a:bodyPr anchor="b">
            <a:normAutofit fontScale="90000"/>
          </a:bodyPr>
          <a:lstStyle/>
          <a:p>
            <a:r>
              <a:rPr lang="en-IN" sz="4400" dirty="0">
                <a:gradFill flip="none" rotWithShape="1">
                  <a:gsLst>
                    <a:gs pos="0">
                      <a:schemeClr val="accent5">
                        <a:alpha val="70000"/>
                      </a:schemeClr>
                    </a:gs>
                    <a:gs pos="100000">
                      <a:schemeClr val="accent1">
                        <a:alpha val="70000"/>
                      </a:schemeClr>
                    </a:gs>
                  </a:gsLst>
                  <a:lin ang="0" scaled="1"/>
                  <a:tileRect/>
                </a:gradFill>
              </a:rPr>
              <a:t>WSN DATASET</a:t>
            </a:r>
          </a:p>
        </p:txBody>
      </p:sp>
      <p:sp>
        <p:nvSpPr>
          <p:cNvPr id="3" name="Content Placeholder 2">
            <a:extLst>
              <a:ext uri="{FF2B5EF4-FFF2-40B4-BE49-F238E27FC236}">
                <a16:creationId xmlns:a16="http://schemas.microsoft.com/office/drawing/2014/main" id="{E220A6AE-7C62-690B-50A9-A21C1FCC74FD}"/>
              </a:ext>
            </a:extLst>
          </p:cNvPr>
          <p:cNvSpPr>
            <a:spLocks noGrp="1"/>
          </p:cNvSpPr>
          <p:nvPr>
            <p:ph idx="1"/>
          </p:nvPr>
        </p:nvSpPr>
        <p:spPr>
          <a:xfrm>
            <a:off x="838200" y="1759131"/>
            <a:ext cx="5914938" cy="4417832"/>
          </a:xfrm>
        </p:spPr>
        <p:txBody>
          <a:bodyPr>
            <a:noAutofit/>
          </a:bodyPr>
          <a:lstStyle/>
          <a:p>
            <a:pPr algn="l">
              <a:buFont typeface="Arial" panose="020B0604020202020204" pitchFamily="34" charset="0"/>
              <a:buChar char="•"/>
            </a:pPr>
            <a:r>
              <a:rPr lang="en-US" sz="1800" b="1" i="0" dirty="0">
                <a:solidFill>
                  <a:schemeClr val="tx1"/>
                </a:solidFill>
                <a:effectLst/>
              </a:rPr>
              <a:t>What are WSNs:</a:t>
            </a:r>
            <a:r>
              <a:rPr lang="en-US" sz="1800" b="0" i="0" dirty="0">
                <a:solidFill>
                  <a:schemeClr val="tx1"/>
                </a:solidFill>
                <a:effectLst/>
              </a:rPr>
              <a:t> Wireless Sensor Networks (WSNs) are networks of small, distributed sensors.</a:t>
            </a:r>
          </a:p>
          <a:p>
            <a:pPr algn="l">
              <a:buFont typeface="Arial" panose="020B0604020202020204" pitchFamily="34" charset="0"/>
              <a:buChar char="•"/>
            </a:pPr>
            <a:r>
              <a:rPr lang="en-US" sz="1800" b="1" i="0" dirty="0">
                <a:solidFill>
                  <a:schemeClr val="tx1"/>
                </a:solidFill>
                <a:effectLst/>
              </a:rPr>
              <a:t>Applications:</a:t>
            </a:r>
            <a:r>
              <a:rPr lang="en-US" sz="1800" b="0" i="0" dirty="0">
                <a:solidFill>
                  <a:schemeClr val="tx1"/>
                </a:solidFill>
                <a:effectLst/>
              </a:rPr>
              <a:t> They play a critical role in various applications, such as environmental monitoring, precision agriculture, and industrial automation.</a:t>
            </a:r>
          </a:p>
          <a:p>
            <a:pPr algn="l">
              <a:buFont typeface="Arial" panose="020B0604020202020204" pitchFamily="34" charset="0"/>
              <a:buChar char="•"/>
            </a:pPr>
            <a:r>
              <a:rPr lang="en-US" sz="1800" b="1" i="0" dirty="0">
                <a:solidFill>
                  <a:schemeClr val="tx1"/>
                </a:solidFill>
                <a:effectLst/>
              </a:rPr>
              <a:t>Precise Localization:</a:t>
            </a:r>
            <a:r>
              <a:rPr lang="en-US" sz="1800" b="0" i="0" dirty="0">
                <a:solidFill>
                  <a:schemeClr val="tx1"/>
                </a:solidFill>
                <a:effectLst/>
              </a:rPr>
              <a:t> In WSNs, achieving accurate and precise localization is essential to ensure that sensor nodes can perform their tasks effectively and efficiently.</a:t>
            </a:r>
          </a:p>
        </p:txBody>
      </p:sp>
      <p:pic>
        <p:nvPicPr>
          <p:cNvPr id="8" name="Picture 7">
            <a:extLst>
              <a:ext uri="{FF2B5EF4-FFF2-40B4-BE49-F238E27FC236}">
                <a16:creationId xmlns:a16="http://schemas.microsoft.com/office/drawing/2014/main" id="{8DEDA7BE-E2C1-39A4-BB5D-EA3B3ACFBA23}"/>
              </a:ext>
            </a:extLst>
          </p:cNvPr>
          <p:cNvPicPr>
            <a:picLocks noChangeAspect="1"/>
          </p:cNvPicPr>
          <p:nvPr/>
        </p:nvPicPr>
        <p:blipFill>
          <a:blip r:embed="rId2"/>
          <a:stretch>
            <a:fillRect/>
          </a:stretch>
        </p:blipFill>
        <p:spPr>
          <a:xfrm>
            <a:off x="6664299" y="69668"/>
            <a:ext cx="5495040" cy="6583680"/>
          </a:xfrm>
          <a:prstGeom prst="rect">
            <a:avLst/>
          </a:prstGeom>
        </p:spPr>
      </p:pic>
    </p:spTree>
    <p:extLst>
      <p:ext uri="{BB962C8B-B14F-4D97-AF65-F5344CB8AC3E}">
        <p14:creationId xmlns:p14="http://schemas.microsoft.com/office/powerpoint/2010/main" val="1806422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3A76CE-447C-24E6-318F-AB7134B17032}"/>
              </a:ext>
            </a:extLst>
          </p:cNvPr>
          <p:cNvSpPr>
            <a:spLocks noGrp="1"/>
          </p:cNvSpPr>
          <p:nvPr>
            <p:ph type="title"/>
          </p:nvPr>
        </p:nvSpPr>
        <p:spPr>
          <a:xfrm>
            <a:off x="838201" y="857251"/>
            <a:ext cx="5914937" cy="461963"/>
          </a:xfrm>
        </p:spPr>
        <p:txBody>
          <a:bodyPr anchor="b">
            <a:normAutofit fontScale="90000"/>
          </a:bodyPr>
          <a:lstStyle/>
          <a:p>
            <a:r>
              <a:rPr lang="en-IN" sz="4400" dirty="0">
                <a:gradFill flip="none" rotWithShape="1">
                  <a:gsLst>
                    <a:gs pos="0">
                      <a:schemeClr val="accent5">
                        <a:alpha val="70000"/>
                      </a:schemeClr>
                    </a:gs>
                    <a:gs pos="100000">
                      <a:schemeClr val="accent1">
                        <a:alpha val="70000"/>
                      </a:schemeClr>
                    </a:gs>
                  </a:gsLst>
                  <a:lin ang="0" scaled="1"/>
                  <a:tileRect/>
                </a:gradFill>
              </a:rPr>
              <a:t>WSN DATASET</a:t>
            </a:r>
          </a:p>
        </p:txBody>
      </p:sp>
      <p:sp>
        <p:nvSpPr>
          <p:cNvPr id="3" name="Content Placeholder 2">
            <a:extLst>
              <a:ext uri="{FF2B5EF4-FFF2-40B4-BE49-F238E27FC236}">
                <a16:creationId xmlns:a16="http://schemas.microsoft.com/office/drawing/2014/main" id="{E220A6AE-7C62-690B-50A9-A21C1FCC74FD}"/>
              </a:ext>
            </a:extLst>
          </p:cNvPr>
          <p:cNvSpPr>
            <a:spLocks noGrp="1"/>
          </p:cNvSpPr>
          <p:nvPr>
            <p:ph idx="1"/>
          </p:nvPr>
        </p:nvSpPr>
        <p:spPr>
          <a:xfrm>
            <a:off x="838201" y="3065417"/>
            <a:ext cx="5914938" cy="574766"/>
          </a:xfrm>
        </p:spPr>
        <p:txBody>
          <a:bodyPr>
            <a:noAutofit/>
          </a:bodyPr>
          <a:lstStyle/>
          <a:p>
            <a:r>
              <a:rPr lang="en-US" sz="2400" b="0" i="0" dirty="0">
                <a:solidFill>
                  <a:schemeClr val="tx1"/>
                </a:solidFill>
                <a:effectLst/>
              </a:rPr>
              <a:t>LITERATURE SURVEY</a:t>
            </a:r>
          </a:p>
        </p:txBody>
      </p:sp>
      <p:pic>
        <p:nvPicPr>
          <p:cNvPr id="4" name="Picture 3">
            <a:extLst>
              <a:ext uri="{FF2B5EF4-FFF2-40B4-BE49-F238E27FC236}">
                <a16:creationId xmlns:a16="http://schemas.microsoft.com/office/drawing/2014/main" id="{B4214BBC-4447-D07F-2F81-87417B093BFE}"/>
              </a:ext>
            </a:extLst>
          </p:cNvPr>
          <p:cNvPicPr>
            <a:picLocks noChangeAspect="1"/>
          </p:cNvPicPr>
          <p:nvPr/>
        </p:nvPicPr>
        <p:blipFill>
          <a:blip r:embed="rId2">
            <a:alphaModFix amt="80000"/>
          </a:blip>
          <a:stretch>
            <a:fillRect/>
          </a:stretch>
        </p:blipFill>
        <p:spPr>
          <a:xfrm>
            <a:off x="6863007" y="182855"/>
            <a:ext cx="4913972" cy="6410163"/>
          </a:xfrm>
          <a:prstGeom prst="rect">
            <a:avLst/>
          </a:prstGeom>
        </p:spPr>
      </p:pic>
    </p:spTree>
    <p:extLst>
      <p:ext uri="{BB962C8B-B14F-4D97-AF65-F5344CB8AC3E}">
        <p14:creationId xmlns:p14="http://schemas.microsoft.com/office/powerpoint/2010/main" val="2293299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3A76CE-447C-24E6-318F-AB7134B17032}"/>
              </a:ext>
            </a:extLst>
          </p:cNvPr>
          <p:cNvSpPr>
            <a:spLocks noGrp="1"/>
          </p:cNvSpPr>
          <p:nvPr>
            <p:ph type="title"/>
          </p:nvPr>
        </p:nvSpPr>
        <p:spPr>
          <a:xfrm>
            <a:off x="838201" y="857251"/>
            <a:ext cx="5914937" cy="461963"/>
          </a:xfrm>
        </p:spPr>
        <p:txBody>
          <a:bodyPr anchor="b">
            <a:normAutofit fontScale="90000"/>
          </a:bodyPr>
          <a:lstStyle/>
          <a:p>
            <a:r>
              <a:rPr lang="en-IN" sz="4400" dirty="0">
                <a:gradFill flip="none" rotWithShape="1">
                  <a:gsLst>
                    <a:gs pos="0">
                      <a:schemeClr val="accent5">
                        <a:alpha val="70000"/>
                      </a:schemeClr>
                    </a:gs>
                    <a:gs pos="100000">
                      <a:schemeClr val="accent1">
                        <a:alpha val="70000"/>
                      </a:schemeClr>
                    </a:gs>
                  </a:gsLst>
                  <a:lin ang="0" scaled="1"/>
                  <a:tileRect/>
                </a:gradFill>
              </a:rPr>
              <a:t>ALGORITHMS USED</a:t>
            </a:r>
          </a:p>
        </p:txBody>
      </p:sp>
      <p:sp>
        <p:nvSpPr>
          <p:cNvPr id="3" name="Content Placeholder 2">
            <a:extLst>
              <a:ext uri="{FF2B5EF4-FFF2-40B4-BE49-F238E27FC236}">
                <a16:creationId xmlns:a16="http://schemas.microsoft.com/office/drawing/2014/main" id="{E220A6AE-7C62-690B-50A9-A21C1FCC74FD}"/>
              </a:ext>
            </a:extLst>
          </p:cNvPr>
          <p:cNvSpPr>
            <a:spLocks noGrp="1"/>
          </p:cNvSpPr>
          <p:nvPr>
            <p:ph idx="1"/>
          </p:nvPr>
        </p:nvSpPr>
        <p:spPr>
          <a:xfrm>
            <a:off x="838201" y="3065417"/>
            <a:ext cx="5914938" cy="574766"/>
          </a:xfrm>
        </p:spPr>
        <p:txBody>
          <a:bodyPr>
            <a:noAutofit/>
          </a:bodyPr>
          <a:lstStyle/>
          <a:p>
            <a:pPr marL="285750" indent="-285750">
              <a:buFont typeface="Arial" panose="020B0604020202020204" pitchFamily="34" charset="0"/>
              <a:buChar char="•"/>
            </a:pPr>
            <a:r>
              <a:rPr lang="en-US" sz="2000" dirty="0">
                <a:solidFill>
                  <a:schemeClr val="tx1">
                    <a:alpha val="70000"/>
                  </a:schemeClr>
                </a:solidFill>
              </a:rPr>
              <a:t>Random Forest Regressor</a:t>
            </a:r>
          </a:p>
          <a:p>
            <a:pPr marL="285750" indent="-285750">
              <a:buFont typeface="Arial" panose="020B0604020202020204" pitchFamily="34" charset="0"/>
              <a:buChar char="•"/>
            </a:pPr>
            <a:r>
              <a:rPr lang="en-US" sz="2000" dirty="0">
                <a:solidFill>
                  <a:schemeClr val="tx1">
                    <a:alpha val="70000"/>
                  </a:schemeClr>
                </a:solidFill>
              </a:rPr>
              <a:t>Exploratory Data Analysis</a:t>
            </a:r>
          </a:p>
          <a:p>
            <a:pPr marL="285750" indent="-285750">
              <a:buFont typeface="Arial" panose="020B0604020202020204" pitchFamily="34" charset="0"/>
              <a:buChar char="•"/>
            </a:pPr>
            <a:endParaRPr lang="en-IN" sz="2000" dirty="0">
              <a:solidFill>
                <a:schemeClr val="tx1">
                  <a:alpha val="70000"/>
                </a:schemeClr>
              </a:solidFill>
            </a:endParaRPr>
          </a:p>
        </p:txBody>
      </p:sp>
      <p:pic>
        <p:nvPicPr>
          <p:cNvPr id="4098" name="Picture 2" descr="Random Forest Algorithm in Machine Learning">
            <a:extLst>
              <a:ext uri="{FF2B5EF4-FFF2-40B4-BE49-F238E27FC236}">
                <a16:creationId xmlns:a16="http://schemas.microsoft.com/office/drawing/2014/main" id="{9EC56E1A-B0A2-51D8-A975-FF2EC2300E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3223" y="1001485"/>
            <a:ext cx="5849635" cy="4855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3457873"/>
      </p:ext>
    </p:extLst>
  </p:cSld>
  <p:clrMapOvr>
    <a:masterClrMapping/>
  </p:clrMapOvr>
</p:sld>
</file>

<file path=ppt/theme/theme1.xml><?xml version="1.0" encoding="utf-8"?>
<a:theme xmlns:a="http://schemas.openxmlformats.org/drawingml/2006/main" name="LuminousVTI">
  <a:themeElements>
    <a:clrScheme name="AnalogousFromRegularSeedRightStep">
      <a:dk1>
        <a:srgbClr val="000000"/>
      </a:dk1>
      <a:lt1>
        <a:srgbClr val="FFFFFF"/>
      </a:lt1>
      <a:dk2>
        <a:srgbClr val="2B301B"/>
      </a:dk2>
      <a:lt2>
        <a:srgbClr val="F3F0F3"/>
      </a:lt2>
      <a:accent1>
        <a:srgbClr val="48B75D"/>
      </a:accent1>
      <a:accent2>
        <a:srgbClr val="3BB183"/>
      </a:accent2>
      <a:accent3>
        <a:srgbClr val="45AFB1"/>
      </a:accent3>
      <a:accent4>
        <a:srgbClr val="3B7DB1"/>
      </a:accent4>
      <a:accent5>
        <a:srgbClr val="4D5EC3"/>
      </a:accent5>
      <a:accent6>
        <a:srgbClr val="6648B6"/>
      </a:accent6>
      <a:hlink>
        <a:srgbClr val="BF3FA7"/>
      </a:hlink>
      <a:folHlink>
        <a:srgbClr val="7F7F7F"/>
      </a:folHlink>
    </a:clrScheme>
    <a:fontScheme name="Custom 51">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minousVTI" id="{3EBF12FF-FD44-415B-AB75-5B4F7E5C3AC4}" vid="{521B7FAE-6A8D-4468-B79A-0706294A0D4A}"/>
    </a:ext>
  </a:extLst>
</a:theme>
</file>

<file path=docProps/app.xml><?xml version="1.0" encoding="utf-8"?>
<Properties xmlns="http://schemas.openxmlformats.org/officeDocument/2006/extended-properties" xmlns:vt="http://schemas.openxmlformats.org/officeDocument/2006/docPropsVTypes">
  <TotalTime>143</TotalTime>
  <Words>651</Words>
  <Application>Microsoft Office PowerPoint</Application>
  <PresentationFormat>Widescreen</PresentationFormat>
  <Paragraphs>52</Paragraphs>
  <Slides>13</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Avenir Next LT Pro</vt:lpstr>
      <vt:lpstr>Sabon Next LT</vt:lpstr>
      <vt:lpstr>Söhne</vt:lpstr>
      <vt:lpstr>Wingdings</vt:lpstr>
      <vt:lpstr>LuminousVTI</vt:lpstr>
      <vt:lpstr>Predicting Average Localization Error in Wireless Sensor Networks</vt:lpstr>
      <vt:lpstr>PowerPoint Presentation</vt:lpstr>
      <vt:lpstr>PowerPoint Presentation</vt:lpstr>
      <vt:lpstr>Objective</vt:lpstr>
      <vt:lpstr>WSN OVERVIEW</vt:lpstr>
      <vt:lpstr>MOTIVATION</vt:lpstr>
      <vt:lpstr>WSN DATASET</vt:lpstr>
      <vt:lpstr>WSN DATASET</vt:lpstr>
      <vt:lpstr>ALGORITHMS USED</vt:lpstr>
      <vt:lpstr>RESULTS</vt:lpstr>
      <vt:lpstr>EDA GRAPHS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Average Localization Error in Wireless Sensor Networks</dc:title>
  <dc:creator>kota.srinivas.btech2021</dc:creator>
  <cp:lastModifiedBy>Kaustubh Raykar</cp:lastModifiedBy>
  <cp:revision>3</cp:revision>
  <dcterms:created xsi:type="dcterms:W3CDTF">2023-05-03T14:51:55Z</dcterms:created>
  <dcterms:modified xsi:type="dcterms:W3CDTF">2023-10-20T05:26:30Z</dcterms:modified>
</cp:coreProperties>
</file>

<file path=docProps/thumbnail.jpeg>
</file>